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bold.fntdata"/><Relationship Id="rId14" Type="http://schemas.openxmlformats.org/officeDocument/2006/relationships/slide" Target="slides/slide10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 presentation and 5 min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presentation on USB stick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31daaaa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31daaa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5930c37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05930c3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Develop geologic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Major faults, unconformities and stratigraphic packages (depositional sequences)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Structural interpretations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Faults folds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Uplifts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Structural trends and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Stratigraphic interpretation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Unconformities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Facies, lithologies, 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Basin reconstruction - how things evolved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Analyze all the key packages -- where are potential reservoirs, source rocks, etc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Present day conditions - how things are now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Prospect elements (Source, Migration, Reservoir, Trap)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Identify prospects -- where all the HC system elements look favorable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Where we are willing to propose a drill site to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Prospect assessments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type of volume of HC do we expect?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is the chance of success or risk?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20e9913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20e9913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dd4d54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dd4d54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5930c37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5930c37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cdd4d54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cdd4d54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8: Amplitude map draped over time-structure map of Green Horizon showing same boxed the potential areal extent of the reservoir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dd4d54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dd4d54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5930c3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05930c3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Develop geologic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Major faults, unconformities and stratigraphic packages (depositional sequences)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Structural interpretations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Faults folds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Uplifts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Structural trends and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Stratigraphic interpretation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Unconformities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Facies, lithologies, 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Basin reconstruction - how things evolved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Analyze all the key packages -- where are potential reservoirs, source rocks, etc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Present day conditions - how things are now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Prospect elements (Source, Migration, Reservoir, Trap)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Identify prospects -- where all the HC system elements look favorable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Where we are willing to propose a drill site to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Prospect assessments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type of volume of HC do we expect?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is the chance of success or risk?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20e9913b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f20e9913b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5930c3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5930c3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20e9913b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20e9913b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focus on the red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How we interpret seismic data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05930c37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05930c37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05930c37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05930c37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5930c37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5930c3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05930c37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05930c37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05930c37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05930c37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05930c37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05930c37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05930c37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05930c37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05930c37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05930c37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Develop geologic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Major faults, unconformities and stratigraphic packages (depositional sequences)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Structural interpretations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Faults folds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Uplifts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Structural trends and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Stratigraphic interpretation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Unconformities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Facies, lithologies, 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Basin reconstruction - how things evolved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Analyze all the key packages -- where are potential reservoirs, source rocks, etc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Present day conditions - how things are now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Prospect elements (Source, Migration, Reservoir, Trap)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Identify prospects -- where all the HC system elements look favorable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Where we are willing to propose a drill site to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Prospect assessments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type of volume of HC do we expect?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is the chance of success or risk?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f20e9913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f20e9913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5930c37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5930c37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05930c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05930c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Develop geologic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Major faults, unconformities and stratigraphic packages (depositional sequences)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Structural interpretations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Faults folds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Uplifts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Structural trends and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Stratigraphic interpretation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Unconformities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Facies, lithologies, 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Basin reconstruction - how things evolved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Analyze all the key packages -- where are potential reservoirs, source rocks, etc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Present day conditions - how things are now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/>
              <a:t>Prospect elements (Source, Migration, Reservoir, Trap)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Identify prospects -- where all the HC system elements look favorable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Where we are willing to propose a drill site to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Prospect assessments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type of volume of HC do we expect?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is the chance of success or risk?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05930c37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05930c3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041b55a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041b55a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f31daaaa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f31daaaa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041b55a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041b55a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41b55a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41b55a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5930c37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5930c37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f31daaaab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f31daaaa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eb5ceac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eb5ceac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5750" y="1280025"/>
            <a:ext cx="86337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3D Seismic Interpretation of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Mars-Ursa, Mississippi Canyon, GOM</a:t>
            </a:r>
            <a:endParaRPr sz="4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44525" y="316716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Christopher Tietz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Mark Jeska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Nadima Dwihusna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5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3D Seismic 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1244" r="0" t="0"/>
          <a:stretch/>
        </p:blipFill>
        <p:spPr>
          <a:xfrm>
            <a:off x="4730201" y="628150"/>
            <a:ext cx="4208468" cy="38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75" y="628150"/>
            <a:ext cx="4204025" cy="387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619075" y="459750"/>
            <a:ext cx="783000" cy="133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Workflow</a:t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6" name="Google Shape;176;p23"/>
          <p:cNvGrpSpPr/>
          <p:nvPr/>
        </p:nvGrpSpPr>
        <p:grpSpPr>
          <a:xfrm>
            <a:off x="205108" y="1230204"/>
            <a:ext cx="2541284" cy="3482846"/>
            <a:chOff x="0" y="1189989"/>
            <a:chExt cx="2726700" cy="3482846"/>
          </a:xfrm>
        </p:grpSpPr>
        <p:sp>
          <p:nvSpPr>
            <p:cNvPr id="177" name="Google Shape;177;p23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Geological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Framework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114369" y="2057136"/>
              <a:ext cx="2315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Structural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Faults and folds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Uplifts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Structural trends/features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Stratigraphic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Unconformities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Packages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Facies, lithologies, 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2469337" y="1229975"/>
            <a:ext cx="2346382" cy="3483050"/>
            <a:chOff x="2263425" y="1189775"/>
            <a:chExt cx="2541300" cy="3483050"/>
          </a:xfrm>
        </p:grpSpPr>
        <p:sp>
          <p:nvSpPr>
            <p:cNvPr id="180" name="Google Shape;180;p23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2512193" y="2057125"/>
              <a:ext cx="205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Present Day Conditions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Analyze Key Packages</a:t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Potential Reservoirs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Source Rocks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" name="Google Shape;182;p23"/>
          <p:cNvGrpSpPr/>
          <p:nvPr/>
        </p:nvGrpSpPr>
        <p:grpSpPr>
          <a:xfrm>
            <a:off x="4536057" y="1229975"/>
            <a:ext cx="2369508" cy="3483050"/>
            <a:chOff x="4329974" y="1189775"/>
            <a:chExt cx="2541300" cy="3483050"/>
          </a:xfrm>
        </p:grpSpPr>
        <p:sp>
          <p:nvSpPr>
            <p:cNvPr id="183" name="Google Shape;183;p23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3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Identify Prospects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Source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Migration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Reservoir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Trap 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Propose a Drill Site to Management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6615923" y="1229975"/>
            <a:ext cx="2483612" cy="3483050"/>
            <a:chOff x="6396739" y="1189775"/>
            <a:chExt cx="2541300" cy="3483050"/>
          </a:xfrm>
        </p:grpSpPr>
        <p:sp>
          <p:nvSpPr>
            <p:cNvPr id="186" name="Google Shape;186;p23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Assessment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Chance of Success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Trap size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Hydrocarbon Content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Compartments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Recovery factor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2154100" y="619125"/>
            <a:ext cx="4967300" cy="3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type="title"/>
          </p:nvPr>
        </p:nvSpPr>
        <p:spPr>
          <a:xfrm>
            <a:off x="2653550" y="97575"/>
            <a:ext cx="42213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Seismic Attribute Categories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2083250" y="1404300"/>
            <a:ext cx="5165100" cy="6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311700" y="4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 Structure Maps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0" r="1322" t="0"/>
          <a:stretch/>
        </p:blipFill>
        <p:spPr>
          <a:xfrm>
            <a:off x="287738" y="608150"/>
            <a:ext cx="41637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0" t="239"/>
          <a:stretch/>
        </p:blipFill>
        <p:spPr>
          <a:xfrm>
            <a:off x="4612725" y="623888"/>
            <a:ext cx="421957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>
            <p:ph type="title"/>
          </p:nvPr>
        </p:nvSpPr>
        <p:spPr>
          <a:xfrm>
            <a:off x="1281788" y="735750"/>
            <a:ext cx="21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Green Horizon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4" name="Google Shape;214;p25"/>
          <p:cNvSpPr txBox="1"/>
          <p:nvPr>
            <p:ph type="title"/>
          </p:nvPr>
        </p:nvSpPr>
        <p:spPr>
          <a:xfrm>
            <a:off x="5634713" y="685475"/>
            <a:ext cx="21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Orange </a:t>
            </a:r>
            <a:r>
              <a:rPr lang="en" sz="1800">
                <a:solidFill>
                  <a:srgbClr val="FFFFFF"/>
                </a:solidFill>
              </a:rPr>
              <a:t>Horizon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70229" l="0" r="81657" t="0"/>
          <a:stretch/>
        </p:blipFill>
        <p:spPr>
          <a:xfrm>
            <a:off x="3457400" y="3419475"/>
            <a:ext cx="723650" cy="1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272975" y="596250"/>
            <a:ext cx="723600" cy="1206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68852" l="0" r="82850" t="241"/>
          <a:stretch/>
        </p:blipFill>
        <p:spPr>
          <a:xfrm>
            <a:off x="7841425" y="3435200"/>
            <a:ext cx="723650" cy="10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4498500" y="596250"/>
            <a:ext cx="846000" cy="1206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0" r="0" t="5105"/>
          <a:stretch/>
        </p:blipFill>
        <p:spPr>
          <a:xfrm>
            <a:off x="2154100" y="619125"/>
            <a:ext cx="4967300" cy="3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type="title"/>
          </p:nvPr>
        </p:nvSpPr>
        <p:spPr>
          <a:xfrm>
            <a:off x="2653550" y="97575"/>
            <a:ext cx="42213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Seismic Attribute Categories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2055200" y="1965900"/>
            <a:ext cx="5165100" cy="6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Amplitude Map Over Time-Structure 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850" y="556950"/>
            <a:ext cx="7173850" cy="39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Time-Slices and Stratal Slices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12373" l="4754" r="5204" t="12725"/>
          <a:stretch/>
        </p:blipFill>
        <p:spPr>
          <a:xfrm>
            <a:off x="484575" y="659275"/>
            <a:ext cx="8174851" cy="38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Workflow</a:t>
            </a:r>
            <a:endParaRPr/>
          </a:p>
        </p:txBody>
      </p:sp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205108" y="1230204"/>
            <a:ext cx="2541284" cy="3482846"/>
            <a:chOff x="0" y="1189989"/>
            <a:chExt cx="2726700" cy="3482846"/>
          </a:xfrm>
        </p:grpSpPr>
        <p:sp>
          <p:nvSpPr>
            <p:cNvPr id="260" name="Google Shape;260;p2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Geological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Framework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9"/>
            <p:cNvSpPr txBox="1"/>
            <p:nvPr/>
          </p:nvSpPr>
          <p:spPr>
            <a:xfrm>
              <a:off x="114369" y="2057136"/>
              <a:ext cx="2315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Structural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Faults and folds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Uplifts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Structural trends/features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Stratigraphic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Unconformities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Packages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Facies, lithologies, 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2" name="Google Shape;262;p29"/>
          <p:cNvGrpSpPr/>
          <p:nvPr/>
        </p:nvGrpSpPr>
        <p:grpSpPr>
          <a:xfrm>
            <a:off x="2469337" y="1229975"/>
            <a:ext cx="2346382" cy="3483050"/>
            <a:chOff x="2263425" y="1189775"/>
            <a:chExt cx="2541300" cy="3483050"/>
          </a:xfrm>
        </p:grpSpPr>
        <p:sp>
          <p:nvSpPr>
            <p:cNvPr id="263" name="Google Shape;263;p2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9"/>
            <p:cNvSpPr txBox="1"/>
            <p:nvPr/>
          </p:nvSpPr>
          <p:spPr>
            <a:xfrm>
              <a:off x="2512193" y="2057125"/>
              <a:ext cx="205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Present Day Conditions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Analyze Key Packages</a:t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Potential Reservoirs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Source Rocks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" name="Google Shape;265;p29"/>
          <p:cNvGrpSpPr/>
          <p:nvPr/>
        </p:nvGrpSpPr>
        <p:grpSpPr>
          <a:xfrm>
            <a:off x="4536057" y="1229975"/>
            <a:ext cx="2369508" cy="3483050"/>
            <a:chOff x="4329974" y="1189775"/>
            <a:chExt cx="2541300" cy="3483050"/>
          </a:xfrm>
        </p:grpSpPr>
        <p:sp>
          <p:nvSpPr>
            <p:cNvPr id="266" name="Google Shape;266;p2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Identify Prospects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Source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Migration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Reservoir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Trap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Propose a Drill Site to Management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" name="Google Shape;268;p29"/>
          <p:cNvGrpSpPr/>
          <p:nvPr/>
        </p:nvGrpSpPr>
        <p:grpSpPr>
          <a:xfrm>
            <a:off x="6615923" y="1229975"/>
            <a:ext cx="2483612" cy="3483050"/>
            <a:chOff x="6396739" y="1189775"/>
            <a:chExt cx="2541300" cy="3483050"/>
          </a:xfrm>
        </p:grpSpPr>
        <p:sp>
          <p:nvSpPr>
            <p:cNvPr id="269" name="Google Shape;269;p2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Assessment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Chance of Success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Trap size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Hydrocarbon Content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Compartments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Recovery factor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17457" l="0" r="0" t="0"/>
          <a:stretch/>
        </p:blipFill>
        <p:spPr>
          <a:xfrm>
            <a:off x="0" y="0"/>
            <a:ext cx="9144000" cy="4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3052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2952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16081" l="0" r="0" t="16799"/>
          <a:stretch/>
        </p:blipFill>
        <p:spPr>
          <a:xfrm>
            <a:off x="0" y="864000"/>
            <a:ext cx="9144000" cy="3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50" y="205225"/>
            <a:ext cx="6794325" cy="480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1657375" y="205225"/>
            <a:ext cx="924300" cy="56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2852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b="16069" l="0" r="0" t="17085"/>
          <a:stretch/>
        </p:blipFill>
        <p:spPr>
          <a:xfrm>
            <a:off x="0" y="878400"/>
            <a:ext cx="9144000" cy="34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3">
            <a:alphaModFix/>
          </a:blip>
          <a:srcRect b="15923" l="0" r="0" t="0"/>
          <a:stretch/>
        </p:blipFill>
        <p:spPr>
          <a:xfrm>
            <a:off x="0" y="0"/>
            <a:ext cx="9144000" cy="43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2752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2652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3">
            <a:alphaModFix/>
          </a:blip>
          <a:srcRect b="14545" l="0" r="0" t="16517"/>
          <a:stretch/>
        </p:blipFill>
        <p:spPr>
          <a:xfrm>
            <a:off x="0" y="849600"/>
            <a:ext cx="9144000" cy="354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16058" l="0" r="0" t="0"/>
          <a:stretch/>
        </p:blipFill>
        <p:spPr>
          <a:xfrm>
            <a:off x="-41550" y="0"/>
            <a:ext cx="9144000" cy="43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2552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 rotWithShape="1">
          <a:blip r:embed="rId3">
            <a:alphaModFix/>
          </a:blip>
          <a:srcRect b="15923" l="0" r="0" t="0"/>
          <a:stretch/>
        </p:blipFill>
        <p:spPr>
          <a:xfrm>
            <a:off x="0" y="0"/>
            <a:ext cx="9144000" cy="43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2452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3">
            <a:alphaModFix/>
          </a:blip>
          <a:srcRect b="15225" l="0" r="0" t="0"/>
          <a:stretch/>
        </p:blipFill>
        <p:spPr>
          <a:xfrm>
            <a:off x="0" y="0"/>
            <a:ext cx="9144000" cy="4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Inline 2352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 rotWithShape="1">
          <a:blip r:embed="rId3">
            <a:alphaModFix/>
          </a:blip>
          <a:srcRect b="16058" l="0" r="0" t="0"/>
          <a:stretch/>
        </p:blipFill>
        <p:spPr>
          <a:xfrm>
            <a:off x="0" y="0"/>
            <a:ext cx="9144000" cy="43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Proposed Drill Site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4">
            <a:alphaModFix/>
          </a:blip>
          <a:srcRect b="16060" l="0" r="0" t="16060"/>
          <a:stretch/>
        </p:blipFill>
        <p:spPr>
          <a:xfrm>
            <a:off x="0" y="826125"/>
            <a:ext cx="9144000" cy="34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>
            <p:ph type="title"/>
          </p:nvPr>
        </p:nvSpPr>
        <p:spPr>
          <a:xfrm>
            <a:off x="6888300" y="3351600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Inline 2952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Xlin 29280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372" name="Google Shape;372;p38"/>
          <p:cNvCxnSpPr/>
          <p:nvPr/>
        </p:nvCxnSpPr>
        <p:spPr>
          <a:xfrm rot="10800000">
            <a:off x="6730550" y="2466725"/>
            <a:ext cx="612600" cy="117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8"/>
          <p:cNvSpPr/>
          <p:nvPr/>
        </p:nvSpPr>
        <p:spPr>
          <a:xfrm>
            <a:off x="6601775" y="2288100"/>
            <a:ext cx="85500" cy="8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Recommendation</a:t>
            </a:r>
            <a:endParaRPr/>
          </a:p>
        </p:txBody>
      </p:sp>
      <p:sp>
        <p:nvSpPr>
          <p:cNvPr id="379" name="Google Shape;3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205108" y="1230204"/>
            <a:ext cx="2541284" cy="3482846"/>
            <a:chOff x="0" y="1189989"/>
            <a:chExt cx="2726700" cy="348284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Geological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Framework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39"/>
            <p:cNvSpPr txBox="1"/>
            <p:nvPr/>
          </p:nvSpPr>
          <p:spPr>
            <a:xfrm>
              <a:off x="114369" y="2057136"/>
              <a:ext cx="2315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Structural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Faults and folds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Uplifts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Structural trends/features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Stratigraphic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Unconformities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Packages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Facies, lithologies, 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3" name="Google Shape;383;p39"/>
          <p:cNvGrpSpPr/>
          <p:nvPr/>
        </p:nvGrpSpPr>
        <p:grpSpPr>
          <a:xfrm>
            <a:off x="2469337" y="1229975"/>
            <a:ext cx="2346382" cy="3483050"/>
            <a:chOff x="2263425" y="1189775"/>
            <a:chExt cx="2541300" cy="3483050"/>
          </a:xfrm>
        </p:grpSpPr>
        <p:sp>
          <p:nvSpPr>
            <p:cNvPr id="384" name="Google Shape;384;p3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39"/>
            <p:cNvSpPr txBox="1"/>
            <p:nvPr/>
          </p:nvSpPr>
          <p:spPr>
            <a:xfrm>
              <a:off x="2512193" y="2057125"/>
              <a:ext cx="205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Present Day Conditions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Analyze Key Packages</a:t>
              </a:r>
              <a:endParaRPr b="1" sz="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Potential Reservoirs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Source Rocks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6" name="Google Shape;386;p39"/>
          <p:cNvGrpSpPr/>
          <p:nvPr/>
        </p:nvGrpSpPr>
        <p:grpSpPr>
          <a:xfrm>
            <a:off x="4536057" y="1229975"/>
            <a:ext cx="2369508" cy="3483050"/>
            <a:chOff x="4329974" y="1189775"/>
            <a:chExt cx="2541300" cy="3483050"/>
          </a:xfrm>
        </p:grpSpPr>
        <p:sp>
          <p:nvSpPr>
            <p:cNvPr id="387" name="Google Shape;387;p3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Identify Prospects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Source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Migration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Reservoir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Trap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Propose a Drill Site to Management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615923" y="1229975"/>
            <a:ext cx="2483612" cy="3483050"/>
            <a:chOff x="6396739" y="1189775"/>
            <a:chExt cx="2541300" cy="3483050"/>
          </a:xfrm>
        </p:grpSpPr>
        <p:sp>
          <p:nvSpPr>
            <p:cNvPr id="390" name="Google Shape;390;p3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Assessment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3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Chance of Success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Trap size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Hydrocarbon Content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Compartments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Recovery factor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Estimates and Economic Analysis</a:t>
            </a:r>
            <a:endParaRPr/>
          </a:p>
        </p:txBody>
      </p:sp>
      <p:sp>
        <p:nvSpPr>
          <p:cNvPr id="397" name="Google Shape;3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0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5" y="1697492"/>
            <a:ext cx="3434925" cy="13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975" y="1729441"/>
            <a:ext cx="4387300" cy="130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Estimates and Economic Analysis</a:t>
            </a:r>
            <a:endParaRPr/>
          </a:p>
        </p:txBody>
      </p:sp>
      <p:sp>
        <p:nvSpPr>
          <p:cNvPr id="409" name="Google Shape;40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800" y="1583375"/>
            <a:ext cx="3475050" cy="18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3815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707313"/>
            <a:ext cx="48173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53113"/>
            <a:ext cx="2799225" cy="1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Workflow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205108" y="1230204"/>
            <a:ext cx="2541284" cy="3482846"/>
            <a:chOff x="0" y="1189989"/>
            <a:chExt cx="2726700" cy="3482846"/>
          </a:xfrm>
        </p:grpSpPr>
        <p:sp>
          <p:nvSpPr>
            <p:cNvPr id="75" name="Google Shape;75;p15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Geological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Framework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114369" y="2057136"/>
              <a:ext cx="2315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Structural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Faults and folds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Uplifts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Structural trends/features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Stratigraphic Interpretation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Unconformities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Packages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-  Facies, lithologies, ages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2469337" y="1229975"/>
            <a:ext cx="2346382" cy="3483050"/>
            <a:chOff x="2263425" y="1189775"/>
            <a:chExt cx="2541300" cy="3483050"/>
          </a:xfrm>
        </p:grpSpPr>
        <p:sp>
          <p:nvSpPr>
            <p:cNvPr id="78" name="Google Shape;78;p15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512193" y="2057125"/>
              <a:ext cx="205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Present Day Conditions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Analyze Key Packages</a:t>
              </a:r>
              <a:endParaRPr b="1" sz="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Potential Reservoirs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Source Rocks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4536057" y="1229975"/>
            <a:ext cx="2369508" cy="3483050"/>
            <a:chOff x="4329974" y="1189775"/>
            <a:chExt cx="2541300" cy="3483050"/>
          </a:xfrm>
        </p:grpSpPr>
        <p:sp>
          <p:nvSpPr>
            <p:cNvPr id="81" name="Google Shape;81;p15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Identify Prospects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Source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Migration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Reservoir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Trap 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Propose a Drill Site to Management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615923" y="1229975"/>
            <a:ext cx="2483612" cy="3483050"/>
            <a:chOff x="6396739" y="1189775"/>
            <a:chExt cx="2541300" cy="3483050"/>
          </a:xfrm>
        </p:grpSpPr>
        <p:sp>
          <p:nvSpPr>
            <p:cNvPr id="84" name="Google Shape;84;p15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Prospect Assessment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Chance of Success</a:t>
              </a:r>
              <a:endParaRPr b="1"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Trap size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Hydrocarbon Content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Compartments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 -  Recovery factor</a:t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3">
            <a:alphaModFix/>
          </a:blip>
          <a:srcRect b="16058" l="0" r="0" t="0"/>
          <a:stretch/>
        </p:blipFill>
        <p:spPr>
          <a:xfrm>
            <a:off x="0" y="0"/>
            <a:ext cx="9144000" cy="43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Final </a:t>
            </a:r>
            <a:r>
              <a:rPr lang="en">
                <a:solidFill>
                  <a:srgbClr val="FFFFFF"/>
                </a:solidFill>
              </a:rPr>
              <a:t>Drill Site Recommendation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4">
            <a:alphaModFix/>
          </a:blip>
          <a:srcRect b="16060" l="0" r="0" t="16060"/>
          <a:stretch/>
        </p:blipFill>
        <p:spPr>
          <a:xfrm>
            <a:off x="0" y="826125"/>
            <a:ext cx="9144000" cy="34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>
            <p:ph type="title"/>
          </p:nvPr>
        </p:nvSpPr>
        <p:spPr>
          <a:xfrm>
            <a:off x="6888300" y="3351600"/>
            <a:ext cx="19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Inline 2952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Xlin 29280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431" name="Google Shape;431;p42"/>
          <p:cNvCxnSpPr/>
          <p:nvPr/>
        </p:nvCxnSpPr>
        <p:spPr>
          <a:xfrm rot="10800000">
            <a:off x="6730550" y="2466725"/>
            <a:ext cx="612600" cy="117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2"/>
          <p:cNvSpPr/>
          <p:nvPr/>
        </p:nvSpPr>
        <p:spPr>
          <a:xfrm>
            <a:off x="6601775" y="2288100"/>
            <a:ext cx="85500" cy="8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1221500" y="2285400"/>
            <a:ext cx="1086000" cy="572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439" name="Google Shape;439;p43"/>
          <p:cNvSpPr txBox="1"/>
          <p:nvPr>
            <p:ph idx="1" type="body"/>
          </p:nvPr>
        </p:nvSpPr>
        <p:spPr>
          <a:xfrm>
            <a:off x="-80700" y="1152475"/>
            <a:ext cx="89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GPGN 558: Seismic Interpretation Lecture Notes</a:t>
            </a:r>
            <a:endParaRPr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Bouroullec, Renaud, et al. </a:t>
            </a:r>
            <a:r>
              <a:rPr i="1"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Petroleum Geology of TheMississippi Canyon, </a:t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AtwaterValley, Western DeSoto Canyon,and Western Lloyd Ridgeprotraction Areas, Northern Deep-Water Gulf of Mexico: Traps,Reservoirs, and Tectono-Stratigraphic Evolution.</a:t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r>
              <a:rPr i="1"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“Overview of Seismic Interpretation.”</a:t>
            </a:r>
            <a:r>
              <a:rPr i="1"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Robbie Gries: A Career of Many 'Firsts' - </a:t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AAPG Explorer April 2012,archives.aapg.org/slide_resources/schroeder/9/index.cfm.</a:t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Diaz, Diego M. </a:t>
            </a: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Economic Assessment of Deep-Water Fields in the Gulf of Mexico Under the</a:t>
            </a:r>
            <a:endParaRPr i="1" sz="11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Licensing Scheme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University of Aberdeen,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www.abdn.ac.uk/research/acreef/documents/dissertation_posters_2016/MARTINEZ_DIAZ  </a:t>
            </a:r>
            <a:endParaRPr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25" y="511900"/>
            <a:ext cx="7045350" cy="39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Project Location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25" y="511900"/>
            <a:ext cx="7045350" cy="39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</a:t>
            </a:r>
            <a:r>
              <a:rPr lang="en">
                <a:solidFill>
                  <a:srgbClr val="FFFFFF"/>
                </a:solidFill>
              </a:rPr>
              <a:t>Location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25" y="511900"/>
            <a:ext cx="7045350" cy="39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25" y="511900"/>
            <a:ext cx="7045350" cy="39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Project Location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25" y="511900"/>
            <a:ext cx="7045350" cy="39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325" y="511900"/>
            <a:ext cx="7012625" cy="39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Trap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00" y="493678"/>
            <a:ext cx="6866325" cy="394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1749" l="0" r="50958" t="39754"/>
          <a:stretch/>
        </p:blipFill>
        <p:spPr>
          <a:xfrm>
            <a:off x="5589750" y="493675"/>
            <a:ext cx="2815125" cy="39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Trap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00" y="493678"/>
            <a:ext cx="6866325" cy="394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12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2D Seismic and Well Log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1728900" y="4504038"/>
            <a:ext cx="1604400" cy="5079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Geological        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Framework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3177250" y="4503875"/>
            <a:ext cx="16620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4652775" y="4503875"/>
            <a:ext cx="17079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6185375" y="4503875"/>
            <a:ext cx="1772700" cy="5079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Prospect Assessment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75" y="637850"/>
            <a:ext cx="6552251" cy="38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1234975" y="1899975"/>
            <a:ext cx="66636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